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77" r:id="rId6"/>
    <p:sldId id="278" r:id="rId7"/>
    <p:sldId id="279" r:id="rId8"/>
    <p:sldId id="276" r:id="rId9"/>
  </p:sldIdLst>
  <p:sldSz cx="12192000" cy="6858000"/>
  <p:notesSz cx="6858000" cy="9144000"/>
  <p:embeddedFontLst>
    <p:embeddedFont>
      <p:font typeface="Roboto" panose="02000000000000000000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38" y="9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7" name="Google Shape;87;p1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4d15efd57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294d15efd57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a3c47121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9" name="Google Shape;109;g1ea3c47121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dd1b7e874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1" name="Google Shape;121;g31dd1b7e874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9ED5F1F9-250D-E8A4-5E87-E9C584267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dd1b7e874_0_55:notes">
            <a:extLst>
              <a:ext uri="{FF2B5EF4-FFF2-40B4-BE49-F238E27FC236}">
                <a16:creationId xmlns:a16="http://schemas.microsoft.com/office/drawing/2014/main" id="{39560E3A-9E4E-D546-EE02-13038DA584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1" name="Google Shape;121;g31dd1b7e874_0_55:notes">
            <a:extLst>
              <a:ext uri="{FF2B5EF4-FFF2-40B4-BE49-F238E27FC236}">
                <a16:creationId xmlns:a16="http://schemas.microsoft.com/office/drawing/2014/main" id="{972984DE-0EB0-3887-49C2-03BB6EC507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59950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6865C229-506D-DD15-DBB1-E86E9B3C8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dd1b7e874_0_55:notes">
            <a:extLst>
              <a:ext uri="{FF2B5EF4-FFF2-40B4-BE49-F238E27FC236}">
                <a16:creationId xmlns:a16="http://schemas.microsoft.com/office/drawing/2014/main" id="{D201F797-5EC7-1F1C-F244-5BBBFE4152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1" name="Google Shape;121;g31dd1b7e874_0_55:notes">
            <a:extLst>
              <a:ext uri="{FF2B5EF4-FFF2-40B4-BE49-F238E27FC236}">
                <a16:creationId xmlns:a16="http://schemas.microsoft.com/office/drawing/2014/main" id="{F41249F9-979B-FB6E-F979-721D139496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07755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>
          <a:extLst>
            <a:ext uri="{FF2B5EF4-FFF2-40B4-BE49-F238E27FC236}">
              <a16:creationId xmlns:a16="http://schemas.microsoft.com/office/drawing/2014/main" id="{49BD0036-55D3-97CF-A1DF-3EBE154F8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dd1b7e874_0_55:notes">
            <a:extLst>
              <a:ext uri="{FF2B5EF4-FFF2-40B4-BE49-F238E27FC236}">
                <a16:creationId xmlns:a16="http://schemas.microsoft.com/office/drawing/2014/main" id="{A65B9CA2-2BA7-25AA-1A07-47BCE6E2648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1" name="Google Shape;121;g31dd1b7e874_0_55:notes">
            <a:extLst>
              <a:ext uri="{FF2B5EF4-FFF2-40B4-BE49-F238E27FC236}">
                <a16:creationId xmlns:a16="http://schemas.microsoft.com/office/drawing/2014/main" id="{317846B2-0C96-F59C-9273-CA6A940BF3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9508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9" name="Google Shape;34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/>
          <p:cNvPicPr preferRelativeResize="0"/>
          <p:nvPr/>
        </p:nvPicPr>
        <p:blipFill rotWithShape="1">
          <a:blip r:embed="rId3">
            <a:alphaModFix/>
          </a:blip>
          <a:srcRect t="18810"/>
          <a:stretch/>
        </p:blipFill>
        <p:spPr>
          <a:xfrm>
            <a:off x="0" y="0"/>
            <a:ext cx="12192000" cy="55678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 txBox="1"/>
          <p:nvPr/>
        </p:nvSpPr>
        <p:spPr>
          <a:xfrm>
            <a:off x="0" y="4221162"/>
            <a:ext cx="12192000" cy="26814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rgbClr val="002D4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35226" y="5567800"/>
            <a:ext cx="3280850" cy="8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-10925" y="4176700"/>
            <a:ext cx="12213300" cy="89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27F"/>
              </a:buClr>
              <a:buSzPts val="3600"/>
              <a:buFont typeface="Roboto"/>
              <a:buNone/>
            </a:pPr>
            <a:r>
              <a:rPr lang="en-US" sz="3600" b="1" i="0" u="none" strike="noStrike" cap="none" dirty="0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Tema </a:t>
            </a:r>
            <a:r>
              <a:rPr lang="en-US" sz="3600" b="1" dirty="0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4-6</a:t>
            </a:r>
            <a:r>
              <a:rPr lang="en-US" sz="3600" b="1" i="0" u="none" strike="noStrike" cap="none" dirty="0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: El DOM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838200" y="282575"/>
            <a:ext cx="7259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"/>
              <a:buNone/>
            </a:pPr>
            <a:r>
              <a:rPr lang="en-US" sz="4400" b="1" i="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Contenidos</a:t>
            </a: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838200" y="1852600"/>
            <a:ext cx="73341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¿</a:t>
            </a:r>
            <a:r>
              <a:rPr lang="en-US" sz="2400" dirty="0" err="1"/>
              <a:t>Qué</a:t>
            </a:r>
            <a:r>
              <a:rPr lang="en-US" sz="2400" dirty="0"/>
              <a:t> es </a:t>
            </a:r>
            <a:r>
              <a:rPr lang="en-US" sz="2400" dirty="0" err="1"/>
              <a:t>el</a:t>
            </a:r>
            <a:r>
              <a:rPr lang="en-US" sz="2400" dirty="0"/>
              <a:t> DOM?</a:t>
            </a: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Como </a:t>
            </a:r>
            <a:r>
              <a:rPr lang="en-US" sz="2400" dirty="0" err="1"/>
              <a:t>funciona</a:t>
            </a:r>
            <a:r>
              <a:rPr lang="en-US" sz="2400" dirty="0"/>
              <a:t> </a:t>
            </a:r>
            <a:r>
              <a:rPr lang="en-US" sz="2400" dirty="0" err="1"/>
              <a:t>el</a:t>
            </a:r>
            <a:r>
              <a:rPr lang="en-US" sz="2400" dirty="0"/>
              <a:t> DOM</a:t>
            </a:r>
            <a:endParaRPr sz="2400" dirty="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/>
              <a:t>Manipulación</a:t>
            </a:r>
            <a:r>
              <a:rPr lang="en-US" sz="2400" dirty="0"/>
              <a:t> del DOM con JavaScript</a:t>
            </a:r>
            <a:endParaRPr sz="2400" dirty="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 err="1"/>
              <a:t>Modificar</a:t>
            </a:r>
            <a:r>
              <a:rPr lang="en-US" sz="2400" dirty="0"/>
              <a:t> </a:t>
            </a:r>
            <a:r>
              <a:rPr lang="en-US" sz="2400" dirty="0" err="1"/>
              <a:t>estilos</a:t>
            </a:r>
            <a:r>
              <a:rPr lang="en-US" sz="2400" dirty="0"/>
              <a:t> CSS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228600" marR="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endParaRPr sz="2800" b="0" i="0" u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 l="14527"/>
          <a:stretch/>
        </p:blipFill>
        <p:spPr>
          <a:xfrm>
            <a:off x="8275312" y="0"/>
            <a:ext cx="39155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14"/>
          <p:cNvGrpSpPr/>
          <p:nvPr/>
        </p:nvGrpSpPr>
        <p:grpSpPr>
          <a:xfrm>
            <a:off x="8501066" y="6094181"/>
            <a:ext cx="3463979" cy="454008"/>
            <a:chOff x="270050" y="6325600"/>
            <a:chExt cx="3464325" cy="453600"/>
          </a:xfrm>
        </p:grpSpPr>
        <p:sp>
          <p:nvSpPr>
            <p:cNvPr id="101" name="Google Shape;101;p14"/>
            <p:cNvSpPr/>
            <p:nvPr/>
          </p:nvSpPr>
          <p:spPr>
            <a:xfrm>
              <a:off x="270050" y="6325600"/>
              <a:ext cx="3249987" cy="453600"/>
            </a:xfrm>
            <a:custGeom>
              <a:avLst/>
              <a:gdLst/>
              <a:ahLst/>
              <a:cxnLst/>
              <a:rect l="l" t="t" r="r" b="b"/>
              <a:pathLst>
                <a:path w="3249987" h="453600" extrusionOk="0">
                  <a:moveTo>
                    <a:pt x="226800" y="0"/>
                  </a:moveTo>
                  <a:lnTo>
                    <a:pt x="3023187" y="0"/>
                  </a:lnTo>
                  <a:cubicBezTo>
                    <a:pt x="3148445" y="0"/>
                    <a:pt x="3249987" y="101542"/>
                    <a:pt x="3249987" y="226800"/>
                  </a:cubicBezTo>
                  <a:lnTo>
                    <a:pt x="3249987" y="226800"/>
                  </a:lnTo>
                  <a:cubicBezTo>
                    <a:pt x="3249987" y="352058"/>
                    <a:pt x="3148445" y="453600"/>
                    <a:pt x="3023187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338320" y="6366836"/>
              <a:ext cx="3134087" cy="366369"/>
            </a:xfrm>
            <a:custGeom>
              <a:avLst/>
              <a:gdLst/>
              <a:ahLst/>
              <a:cxnLst/>
              <a:rect l="l" t="t" r="r" b="b"/>
              <a:pathLst>
                <a:path w="3134087" h="366369" extrusionOk="0">
                  <a:moveTo>
                    <a:pt x="183185" y="0"/>
                  </a:moveTo>
                  <a:lnTo>
                    <a:pt x="2950903" y="0"/>
                  </a:lnTo>
                  <a:cubicBezTo>
                    <a:pt x="3052073" y="0"/>
                    <a:pt x="3134088" y="82015"/>
                    <a:pt x="3134088" y="183185"/>
                  </a:cubicBezTo>
                  <a:lnTo>
                    <a:pt x="3134087" y="183185"/>
                  </a:lnTo>
                  <a:cubicBezTo>
                    <a:pt x="3134087" y="284355"/>
                    <a:pt x="3052072" y="366370"/>
                    <a:pt x="2950902" y="366370"/>
                  </a:cubicBezTo>
                  <a:lnTo>
                    <a:pt x="183185" y="366369"/>
                  </a:lnTo>
                  <a:cubicBezTo>
                    <a:pt x="82015" y="366369"/>
                    <a:pt x="0" y="284354"/>
                    <a:pt x="0" y="183184"/>
                  </a:cubicBezTo>
                  <a:lnTo>
                    <a:pt x="0" y="183185"/>
                  </a:lnTo>
                  <a:cubicBezTo>
                    <a:pt x="0" y="82015"/>
                    <a:pt x="82015" y="0"/>
                    <a:pt x="183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14"/>
          <p:cNvSpPr txBox="1"/>
          <p:nvPr/>
        </p:nvSpPr>
        <p:spPr>
          <a:xfrm>
            <a:off x="8658225" y="6146800"/>
            <a:ext cx="29322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800"/>
              <a:buFont typeface="Roboto"/>
              <a:buNone/>
            </a:pPr>
            <a:r>
              <a:rPr lang="en-US" sz="1800" b="1" i="0" u="none" strike="noStrike" cap="none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622087" y="6203950"/>
            <a:ext cx="255587" cy="255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15B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5"/>
          <p:cNvGrpSpPr/>
          <p:nvPr/>
        </p:nvGrpSpPr>
        <p:grpSpPr>
          <a:xfrm>
            <a:off x="2178127" y="2865504"/>
            <a:ext cx="7364281" cy="1146201"/>
            <a:chOff x="2990101" y="2717970"/>
            <a:chExt cx="6251512" cy="1144942"/>
          </a:xfrm>
        </p:grpSpPr>
        <p:sp>
          <p:nvSpPr>
            <p:cNvPr id="112" name="Google Shape;112;p15"/>
            <p:cNvSpPr/>
            <p:nvPr/>
          </p:nvSpPr>
          <p:spPr>
            <a:xfrm>
              <a:off x="2990101" y="2717970"/>
              <a:ext cx="6251512" cy="1144942"/>
            </a:xfrm>
            <a:custGeom>
              <a:avLst/>
              <a:gdLst/>
              <a:ahLst/>
              <a:cxnLst/>
              <a:rect l="l" t="t" r="r" b="b"/>
              <a:pathLst>
                <a:path w="6251512" h="1144942" extrusionOk="0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298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3113925" y="2822632"/>
              <a:ext cx="6034026" cy="924516"/>
            </a:xfrm>
            <a:custGeom>
              <a:avLst/>
              <a:gdLst/>
              <a:ahLst/>
              <a:cxnLst/>
              <a:rect l="l" t="t" r="r" b="b"/>
              <a:pathLst>
                <a:path w="6034026" h="924516" extrusionOk="0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114;p15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5"/>
          <p:cNvSpPr txBox="1">
            <a:spLocks noGrp="1"/>
          </p:cNvSpPr>
          <p:nvPr>
            <p:ph type="body" idx="1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lang="en-US" sz="2800" b="1" dirty="0">
                <a:solidFill>
                  <a:srgbClr val="FFFFFF"/>
                </a:solidFill>
              </a:rPr>
              <a:t>El DOM</a:t>
            </a:r>
            <a:endParaRPr dirty="0"/>
          </a:p>
        </p:txBody>
      </p:sp>
      <p:sp>
        <p:nvSpPr>
          <p:cNvPr id="116" name="Google Shape;116;p15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671500" y="1414448"/>
            <a:ext cx="6034100" cy="52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2700" b="1" i="0" u="none" dirty="0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¿Qué es el DOM?</a:t>
            </a:r>
            <a:endParaRPr sz="2700" dirty="0"/>
          </a:p>
          <a:p>
            <a:pPr marL="228600" indent="-215900">
              <a:buClr>
                <a:srgbClr val="22627E"/>
              </a:buClr>
              <a:buSzPts val="2000"/>
            </a:pPr>
            <a:endParaRPr lang="es-ES" sz="2000" dirty="0">
              <a:solidFill>
                <a:srgbClr val="22627E"/>
              </a:solidFill>
            </a:endParaRPr>
          </a:p>
          <a:p>
            <a:pPr marL="228600" indent="-215900">
              <a:buClr>
                <a:srgbClr val="22627E"/>
              </a:buClr>
              <a:buSzPts val="2000"/>
            </a:pPr>
            <a:endParaRPr lang="es-ES" sz="2000" dirty="0">
              <a:solidFill>
                <a:srgbClr val="22627E"/>
              </a:solidFill>
            </a:endParaRP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El </a:t>
            </a:r>
            <a:r>
              <a:rPr lang="es-ES" sz="2000" dirty="0" err="1">
                <a:solidFill>
                  <a:srgbClr val="22627E"/>
                </a:solidFill>
              </a:rPr>
              <a:t>Document</a:t>
            </a:r>
            <a:r>
              <a:rPr lang="es-ES" sz="2000" dirty="0">
                <a:solidFill>
                  <a:srgbClr val="22627E"/>
                </a:solidFill>
              </a:rPr>
              <a:t> </a:t>
            </a:r>
            <a:r>
              <a:rPr lang="es-ES" sz="2000" dirty="0" err="1">
                <a:solidFill>
                  <a:srgbClr val="22627E"/>
                </a:solidFill>
              </a:rPr>
              <a:t>Object</a:t>
            </a:r>
            <a:r>
              <a:rPr lang="es-ES" sz="2000" dirty="0">
                <a:solidFill>
                  <a:srgbClr val="22627E"/>
                </a:solidFill>
              </a:rPr>
              <a:t> </a:t>
            </a:r>
            <a:r>
              <a:rPr lang="es-ES" sz="2000" dirty="0" err="1">
                <a:solidFill>
                  <a:srgbClr val="22627E"/>
                </a:solidFill>
              </a:rPr>
              <a:t>Model</a:t>
            </a:r>
            <a:r>
              <a:rPr lang="es-ES" sz="2000" dirty="0">
                <a:solidFill>
                  <a:srgbClr val="22627E"/>
                </a:solidFill>
              </a:rPr>
              <a:t> es un estándar desarrollado por W3C para representar documentos estructurados como HTM</a:t>
            </a:r>
            <a:r>
              <a:rPr lang="es-ES" sz="1800" dirty="0">
                <a:solidFill>
                  <a:srgbClr val="22627E"/>
                </a:solidFill>
              </a:rPr>
              <a:t>L</a:t>
            </a: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Convierte un documento HTML en un árbol donde cada nodo representa un elemento, atributo o contenido</a:t>
            </a:r>
          </a:p>
          <a:p>
            <a:pPr marL="228600" lvl="0" indent="-215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s-ES" sz="2000" dirty="0">
                <a:solidFill>
                  <a:srgbClr val="22627E"/>
                </a:solidFill>
              </a:rPr>
              <a:t>Permite a los desarrolladores acceder, modificar y reaccionar a eventos en la página web.</a:t>
            </a:r>
          </a:p>
          <a:p>
            <a:pPr marL="800100"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Tx/>
              <a:buChar char="-"/>
            </a:pPr>
            <a:endParaRPr lang="es-ES" sz="2000" dirty="0">
              <a:solidFill>
                <a:srgbClr val="22627E"/>
              </a:solidFill>
            </a:endParaRPr>
          </a:p>
          <a:p>
            <a:pPr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200" dirty="0">
              <a:solidFill>
                <a:srgbClr val="22627E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endParaRPr dirty="0"/>
          </a:p>
        </p:txBody>
      </p:sp>
      <p:sp>
        <p:nvSpPr>
          <p:cNvPr id="124" name="Google Shape;124;p16"/>
          <p:cNvSpPr txBox="1"/>
          <p:nvPr/>
        </p:nvSpPr>
        <p:spPr>
          <a:xfrm>
            <a:off x="0" y="307975"/>
            <a:ext cx="121920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lang="en-US" sz="2700" b="1" i="0" u="none" strike="noStrike" cap="none" dirty="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El DOM</a:t>
            </a:r>
            <a:endParaRPr sz="2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p16"/>
          <p:cNvGrpSpPr/>
          <p:nvPr/>
        </p:nvGrpSpPr>
        <p:grpSpPr>
          <a:xfrm>
            <a:off x="9393242" y="6129641"/>
            <a:ext cx="2471796" cy="338159"/>
            <a:chOff x="270050" y="6325600"/>
            <a:chExt cx="3464325" cy="453600"/>
          </a:xfrm>
        </p:grpSpPr>
        <p:sp>
          <p:nvSpPr>
            <p:cNvPr id="126" name="Google Shape;126;p16"/>
            <p:cNvSpPr/>
            <p:nvPr/>
          </p:nvSpPr>
          <p:spPr>
            <a:xfrm>
              <a:off x="270050" y="6325600"/>
              <a:ext cx="3250725" cy="453600"/>
            </a:xfrm>
            <a:custGeom>
              <a:avLst/>
              <a:gdLst/>
              <a:ahLst/>
              <a:cxnLst/>
              <a:rect l="l" t="t" r="r" b="b"/>
              <a:pathLst>
                <a:path w="3250725" h="453600" extrusionOk="0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298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339024" y="6366061"/>
              <a:ext cx="3132801" cy="366288"/>
            </a:xfrm>
            <a:custGeom>
              <a:avLst/>
              <a:gdLst/>
              <a:ahLst/>
              <a:cxnLst/>
              <a:rect l="l" t="t" r="r" b="b"/>
              <a:pathLst>
                <a:path w="3132801" h="366288" extrusionOk="0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16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lang="en-US" sz="1200" b="1" i="0" u="none" strike="noStrike" cap="non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Manejo básico del DOM en javaScript. – Tecnitium">
            <a:extLst>
              <a:ext uri="{FF2B5EF4-FFF2-40B4-BE49-F238E27FC236}">
                <a16:creationId xmlns:a16="http://schemas.microsoft.com/office/drawing/2014/main" id="{BA1F6F35-686A-C6D8-D04A-FDDD8C8DB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816" y="1414448"/>
            <a:ext cx="4370171" cy="452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>
          <a:extLst>
            <a:ext uri="{FF2B5EF4-FFF2-40B4-BE49-F238E27FC236}">
              <a16:creationId xmlns:a16="http://schemas.microsoft.com/office/drawing/2014/main" id="{F6F1EB23-A86F-A835-5F21-400C05D515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>
            <a:extLst>
              <a:ext uri="{FF2B5EF4-FFF2-40B4-BE49-F238E27FC236}">
                <a16:creationId xmlns:a16="http://schemas.microsoft.com/office/drawing/2014/main" id="{AF7271AE-A393-1B50-0CD0-5DBC557A53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1500" y="1414448"/>
            <a:ext cx="6034100" cy="52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2700" b="1" i="0" u="none" dirty="0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Cómo funciona el DOM</a:t>
            </a:r>
            <a:endParaRPr sz="2700" dirty="0"/>
          </a:p>
          <a:p>
            <a:pPr marL="228600" indent="-215900">
              <a:buClr>
                <a:srgbClr val="22627E"/>
              </a:buClr>
              <a:buSzPts val="2000"/>
            </a:pPr>
            <a:endParaRPr lang="es-ES" sz="2000" dirty="0">
              <a:solidFill>
                <a:srgbClr val="22627E"/>
              </a:solidFill>
            </a:endParaRPr>
          </a:p>
          <a:p>
            <a:pPr marL="12700" indent="0">
              <a:buClr>
                <a:srgbClr val="22627E"/>
              </a:buClr>
              <a:buSzPts val="2000"/>
              <a:buNone/>
            </a:pPr>
            <a:br>
              <a:rPr lang="es-ES" sz="2000" dirty="0">
                <a:solidFill>
                  <a:srgbClr val="22627E"/>
                </a:solidFill>
              </a:rPr>
            </a:br>
            <a:br>
              <a:rPr lang="es-ES" sz="2000" dirty="0">
                <a:solidFill>
                  <a:srgbClr val="22627E"/>
                </a:solidFill>
              </a:rPr>
            </a:br>
            <a:br>
              <a:rPr lang="es-ES" sz="2000" dirty="0">
                <a:solidFill>
                  <a:srgbClr val="22627E"/>
                </a:solidFill>
              </a:rPr>
            </a:br>
            <a:br>
              <a:rPr lang="es-ES" sz="2000" dirty="0">
                <a:solidFill>
                  <a:srgbClr val="22627E"/>
                </a:solidFill>
              </a:rPr>
            </a:br>
            <a:br>
              <a:rPr lang="es-ES" sz="2000" dirty="0">
                <a:solidFill>
                  <a:srgbClr val="22627E"/>
                </a:solidFill>
              </a:rPr>
            </a:br>
            <a:br>
              <a:rPr lang="es-ES" sz="2000" dirty="0">
                <a:solidFill>
                  <a:srgbClr val="22627E"/>
                </a:solidFill>
              </a:rPr>
            </a:br>
            <a:endParaRPr lang="es-ES" sz="2000" dirty="0">
              <a:solidFill>
                <a:srgbClr val="22627E"/>
              </a:solidFill>
            </a:endParaRP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El motor del navegador genera los DOM y CSSDOM a partir del documento original</a:t>
            </a: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Se renderiza el árbol y se le aplica el estilo</a:t>
            </a: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Se dibuja la geometría de la imagen</a:t>
            </a: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Se generan los píxeles y se dibujan en pantalla</a:t>
            </a:r>
          </a:p>
          <a:p>
            <a:pPr marL="800100"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Tx/>
              <a:buChar char="-"/>
            </a:pPr>
            <a:endParaRPr lang="es-ES" sz="2000" dirty="0">
              <a:solidFill>
                <a:srgbClr val="22627E"/>
              </a:solidFill>
            </a:endParaRPr>
          </a:p>
          <a:p>
            <a:pPr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200" dirty="0">
              <a:solidFill>
                <a:srgbClr val="22627E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endParaRPr dirty="0"/>
          </a:p>
        </p:txBody>
      </p:sp>
      <p:sp>
        <p:nvSpPr>
          <p:cNvPr id="124" name="Google Shape;124;p16">
            <a:extLst>
              <a:ext uri="{FF2B5EF4-FFF2-40B4-BE49-F238E27FC236}">
                <a16:creationId xmlns:a16="http://schemas.microsoft.com/office/drawing/2014/main" id="{1E935675-5BE9-041B-3A20-F8A0209852E5}"/>
              </a:ext>
            </a:extLst>
          </p:cNvPr>
          <p:cNvSpPr txBox="1"/>
          <p:nvPr/>
        </p:nvSpPr>
        <p:spPr>
          <a:xfrm>
            <a:off x="0" y="307975"/>
            <a:ext cx="121920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lang="en-US" sz="2700" b="1" i="0" u="none" strike="noStrike" cap="none" dirty="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El DOM</a:t>
            </a:r>
            <a:endParaRPr sz="2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p16">
            <a:extLst>
              <a:ext uri="{FF2B5EF4-FFF2-40B4-BE49-F238E27FC236}">
                <a16:creationId xmlns:a16="http://schemas.microsoft.com/office/drawing/2014/main" id="{3CE74D01-6A80-B955-AC89-708BA7A5616E}"/>
              </a:ext>
            </a:extLst>
          </p:cNvPr>
          <p:cNvGrpSpPr/>
          <p:nvPr/>
        </p:nvGrpSpPr>
        <p:grpSpPr>
          <a:xfrm>
            <a:off x="9393242" y="6129641"/>
            <a:ext cx="2471796" cy="338159"/>
            <a:chOff x="270050" y="6325600"/>
            <a:chExt cx="3464325" cy="453600"/>
          </a:xfrm>
        </p:grpSpPr>
        <p:sp>
          <p:nvSpPr>
            <p:cNvPr id="126" name="Google Shape;126;p16">
              <a:extLst>
                <a:ext uri="{FF2B5EF4-FFF2-40B4-BE49-F238E27FC236}">
                  <a16:creationId xmlns:a16="http://schemas.microsoft.com/office/drawing/2014/main" id="{06B4FF8A-6DC7-5FBD-E5C9-8A84C955AA8A}"/>
                </a:ext>
              </a:extLst>
            </p:cNvPr>
            <p:cNvSpPr/>
            <p:nvPr/>
          </p:nvSpPr>
          <p:spPr>
            <a:xfrm>
              <a:off x="270050" y="6325600"/>
              <a:ext cx="3250725" cy="453600"/>
            </a:xfrm>
            <a:custGeom>
              <a:avLst/>
              <a:gdLst/>
              <a:ahLst/>
              <a:cxnLst/>
              <a:rect l="l" t="t" r="r" b="b"/>
              <a:pathLst>
                <a:path w="3250725" h="453600" extrusionOk="0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298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6">
              <a:extLst>
                <a:ext uri="{FF2B5EF4-FFF2-40B4-BE49-F238E27FC236}">
                  <a16:creationId xmlns:a16="http://schemas.microsoft.com/office/drawing/2014/main" id="{CC724813-E339-C549-D831-9E08F56B9A2A}"/>
                </a:ext>
              </a:extLst>
            </p:cNvPr>
            <p:cNvSpPr/>
            <p:nvPr/>
          </p:nvSpPr>
          <p:spPr>
            <a:xfrm>
              <a:off x="339024" y="6366061"/>
              <a:ext cx="3132801" cy="366288"/>
            </a:xfrm>
            <a:custGeom>
              <a:avLst/>
              <a:gdLst/>
              <a:ahLst/>
              <a:cxnLst/>
              <a:rect l="l" t="t" r="r" b="b"/>
              <a:pathLst>
                <a:path w="3132801" h="366288" extrusionOk="0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6">
              <a:extLst>
                <a:ext uri="{FF2B5EF4-FFF2-40B4-BE49-F238E27FC236}">
                  <a16:creationId xmlns:a16="http://schemas.microsoft.com/office/drawing/2014/main" id="{0971EAD7-2E31-E701-E228-69DE7BCDBE94}"/>
                </a:ext>
              </a:extLst>
            </p:cNvPr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6">
              <a:extLst>
                <a:ext uri="{FF2B5EF4-FFF2-40B4-BE49-F238E27FC236}">
                  <a16:creationId xmlns:a16="http://schemas.microsoft.com/office/drawing/2014/main" id="{3370019A-5B5D-4A2D-D201-1EAE5615CD25}"/>
                </a:ext>
              </a:extLst>
            </p:cNvPr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16">
            <a:extLst>
              <a:ext uri="{FF2B5EF4-FFF2-40B4-BE49-F238E27FC236}">
                <a16:creationId xmlns:a16="http://schemas.microsoft.com/office/drawing/2014/main" id="{38A96EC6-D5F3-7E72-6DC7-EFE6E7E10654}"/>
              </a:ext>
            </a:extLst>
          </p:cNvPr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lang="en-US" sz="1200" b="1" i="0" u="none" strike="noStrike" cap="non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16">
            <a:extLst>
              <a:ext uri="{FF2B5EF4-FFF2-40B4-BE49-F238E27FC236}">
                <a16:creationId xmlns:a16="http://schemas.microsoft.com/office/drawing/2014/main" id="{15B26A94-055F-EFE3-FD8D-A6EC9288F68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6">
            <a:extLst>
              <a:ext uri="{FF2B5EF4-FFF2-40B4-BE49-F238E27FC236}">
                <a16:creationId xmlns:a16="http://schemas.microsoft.com/office/drawing/2014/main" id="{5D0DAA27-2FCE-8B78-7434-058E6843FCF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An Introduction to the Browser Rendering Pipeline">
            <a:extLst>
              <a:ext uri="{FF2B5EF4-FFF2-40B4-BE49-F238E27FC236}">
                <a16:creationId xmlns:a16="http://schemas.microsoft.com/office/drawing/2014/main" id="{6F8AAD43-6AE4-E482-B47D-6898622065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508" y="1801906"/>
            <a:ext cx="9048750" cy="252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746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>
          <a:extLst>
            <a:ext uri="{FF2B5EF4-FFF2-40B4-BE49-F238E27FC236}">
              <a16:creationId xmlns:a16="http://schemas.microsoft.com/office/drawing/2014/main" id="{22000274-CCB5-E230-90CF-731A5EAA73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>
            <a:extLst>
              <a:ext uri="{FF2B5EF4-FFF2-40B4-BE49-F238E27FC236}">
                <a16:creationId xmlns:a16="http://schemas.microsoft.com/office/drawing/2014/main" id="{12931A13-C081-BD56-DD37-2F1490A680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1500" y="1414448"/>
            <a:ext cx="7746360" cy="52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2700" b="1" i="0" u="none" dirty="0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Manipulación del DOM con JavaScript</a:t>
            </a:r>
            <a:br>
              <a:rPr lang="es-ES" sz="2000" dirty="0">
                <a:solidFill>
                  <a:srgbClr val="22627E"/>
                </a:solidFill>
              </a:rPr>
            </a:br>
            <a:br>
              <a:rPr lang="es-ES" sz="2000" dirty="0">
                <a:solidFill>
                  <a:srgbClr val="22627E"/>
                </a:solidFill>
              </a:rPr>
            </a:br>
            <a:endParaRPr lang="es-ES" sz="2000" dirty="0">
              <a:solidFill>
                <a:srgbClr val="22627E"/>
              </a:solidFill>
            </a:endParaRP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1600" b="1" dirty="0" err="1">
                <a:solidFill>
                  <a:schemeClr val="accent4"/>
                </a:solidFill>
                <a:highlight>
                  <a:srgbClr val="0000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getElementById</a:t>
            </a:r>
            <a:r>
              <a:rPr lang="es-ES" sz="1600" dirty="0">
                <a:solidFill>
                  <a:srgbClr val="22627E"/>
                </a:solidFill>
              </a:rPr>
              <a:t>,</a:t>
            </a:r>
            <a:r>
              <a:rPr lang="es-ES" sz="2000" dirty="0">
                <a:solidFill>
                  <a:srgbClr val="22627E"/>
                </a:solidFill>
              </a:rPr>
              <a:t> </a:t>
            </a:r>
            <a:r>
              <a:rPr lang="es-ES" sz="2000" dirty="0" err="1">
                <a:solidFill>
                  <a:srgbClr val="22627E"/>
                </a:solidFill>
              </a:rPr>
              <a:t>querySelector</a:t>
            </a:r>
            <a:r>
              <a:rPr lang="es-ES" sz="2000" dirty="0">
                <a:solidFill>
                  <a:srgbClr val="22627E"/>
                </a:solidFill>
              </a:rPr>
              <a:t>, </a:t>
            </a:r>
            <a:r>
              <a:rPr lang="es-ES" sz="2000" dirty="0" err="1">
                <a:solidFill>
                  <a:srgbClr val="22627E"/>
                </a:solidFill>
              </a:rPr>
              <a:t>etc</a:t>
            </a:r>
            <a:r>
              <a:rPr lang="es-ES" sz="2000" dirty="0">
                <a:solidFill>
                  <a:srgbClr val="22627E"/>
                </a:solidFill>
              </a:rPr>
              <a:t> como selectores de nodos</a:t>
            </a: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Podemos crear nodos nuevos con </a:t>
            </a:r>
            <a:r>
              <a:rPr lang="es-ES" sz="2000" dirty="0" err="1">
                <a:solidFill>
                  <a:srgbClr val="22627E"/>
                </a:solidFill>
              </a:rPr>
              <a:t>createElement</a:t>
            </a:r>
            <a:r>
              <a:rPr lang="es-ES" sz="2000" dirty="0">
                <a:solidFill>
                  <a:srgbClr val="22627E"/>
                </a:solidFill>
              </a:rPr>
              <a:t> y posicionarlos con </a:t>
            </a:r>
            <a:r>
              <a:rPr lang="es-ES" sz="2000" dirty="0" err="1">
                <a:solidFill>
                  <a:srgbClr val="22627E"/>
                </a:solidFill>
              </a:rPr>
              <a:t>appendChild</a:t>
            </a:r>
            <a:endParaRPr lang="es-ES" sz="2000" dirty="0">
              <a:solidFill>
                <a:srgbClr val="22627E"/>
              </a:solidFill>
            </a:endParaRP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Para modificar su contenido podemos usar </a:t>
            </a:r>
            <a:r>
              <a:rPr lang="es-ES" sz="2000" dirty="0" err="1">
                <a:solidFill>
                  <a:srgbClr val="22627E"/>
                </a:solidFill>
              </a:rPr>
              <a:t>textContent</a:t>
            </a:r>
            <a:r>
              <a:rPr lang="es-ES" sz="2000" dirty="0">
                <a:solidFill>
                  <a:srgbClr val="22627E"/>
                </a:solidFill>
              </a:rPr>
              <a:t> o </a:t>
            </a:r>
            <a:r>
              <a:rPr lang="es-ES" sz="2000" dirty="0" err="1">
                <a:solidFill>
                  <a:srgbClr val="22627E"/>
                </a:solidFill>
              </a:rPr>
              <a:t>innerHTML</a:t>
            </a:r>
            <a:endParaRPr lang="es-ES" sz="2000" dirty="0">
              <a:solidFill>
                <a:srgbClr val="22627E"/>
              </a:solidFill>
            </a:endParaRP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Eliminar nodos con </a:t>
            </a:r>
            <a:r>
              <a:rPr lang="es-ES" sz="2000" dirty="0" err="1">
                <a:solidFill>
                  <a:srgbClr val="22627E"/>
                </a:solidFill>
              </a:rPr>
              <a:t>remove</a:t>
            </a:r>
            <a:r>
              <a:rPr lang="es-ES" sz="2000" dirty="0">
                <a:solidFill>
                  <a:srgbClr val="22627E"/>
                </a:solidFill>
              </a:rPr>
              <a:t> o </a:t>
            </a:r>
            <a:r>
              <a:rPr lang="es-ES" sz="2000" dirty="0" err="1">
                <a:solidFill>
                  <a:srgbClr val="22627E"/>
                </a:solidFill>
              </a:rPr>
              <a:t>removeChild</a:t>
            </a:r>
            <a:endParaRPr lang="es-ES" sz="2000" dirty="0">
              <a:solidFill>
                <a:srgbClr val="22627E"/>
              </a:solidFill>
            </a:endParaRPr>
          </a:p>
          <a:p>
            <a:pPr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200" dirty="0">
              <a:solidFill>
                <a:srgbClr val="22627E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endParaRPr dirty="0"/>
          </a:p>
        </p:txBody>
      </p:sp>
      <p:sp>
        <p:nvSpPr>
          <p:cNvPr id="124" name="Google Shape;124;p16">
            <a:extLst>
              <a:ext uri="{FF2B5EF4-FFF2-40B4-BE49-F238E27FC236}">
                <a16:creationId xmlns:a16="http://schemas.microsoft.com/office/drawing/2014/main" id="{ACB7E01B-3711-25BC-1F8F-070FCCE87861}"/>
              </a:ext>
            </a:extLst>
          </p:cNvPr>
          <p:cNvSpPr txBox="1"/>
          <p:nvPr/>
        </p:nvSpPr>
        <p:spPr>
          <a:xfrm>
            <a:off x="0" y="307975"/>
            <a:ext cx="121920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lang="en-US" sz="2700" b="1" i="0" u="none" strike="noStrike" cap="none" dirty="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El DOM</a:t>
            </a:r>
            <a:endParaRPr sz="2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p16">
            <a:extLst>
              <a:ext uri="{FF2B5EF4-FFF2-40B4-BE49-F238E27FC236}">
                <a16:creationId xmlns:a16="http://schemas.microsoft.com/office/drawing/2014/main" id="{B82A210F-0142-E263-54D7-EF8F803E0188}"/>
              </a:ext>
            </a:extLst>
          </p:cNvPr>
          <p:cNvGrpSpPr/>
          <p:nvPr/>
        </p:nvGrpSpPr>
        <p:grpSpPr>
          <a:xfrm>
            <a:off x="9393242" y="6129641"/>
            <a:ext cx="2471796" cy="338159"/>
            <a:chOff x="270050" y="6325600"/>
            <a:chExt cx="3464325" cy="453600"/>
          </a:xfrm>
        </p:grpSpPr>
        <p:sp>
          <p:nvSpPr>
            <p:cNvPr id="126" name="Google Shape;126;p16">
              <a:extLst>
                <a:ext uri="{FF2B5EF4-FFF2-40B4-BE49-F238E27FC236}">
                  <a16:creationId xmlns:a16="http://schemas.microsoft.com/office/drawing/2014/main" id="{22CA474C-D1E5-DE94-B59B-6A980E1B79BE}"/>
                </a:ext>
              </a:extLst>
            </p:cNvPr>
            <p:cNvSpPr/>
            <p:nvPr/>
          </p:nvSpPr>
          <p:spPr>
            <a:xfrm>
              <a:off x="270050" y="6325600"/>
              <a:ext cx="3250725" cy="453600"/>
            </a:xfrm>
            <a:custGeom>
              <a:avLst/>
              <a:gdLst/>
              <a:ahLst/>
              <a:cxnLst/>
              <a:rect l="l" t="t" r="r" b="b"/>
              <a:pathLst>
                <a:path w="3250725" h="453600" extrusionOk="0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298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6">
              <a:extLst>
                <a:ext uri="{FF2B5EF4-FFF2-40B4-BE49-F238E27FC236}">
                  <a16:creationId xmlns:a16="http://schemas.microsoft.com/office/drawing/2014/main" id="{9B058F1F-6490-B26F-4081-85D80C01DD35}"/>
                </a:ext>
              </a:extLst>
            </p:cNvPr>
            <p:cNvSpPr/>
            <p:nvPr/>
          </p:nvSpPr>
          <p:spPr>
            <a:xfrm>
              <a:off x="339024" y="6366061"/>
              <a:ext cx="3132801" cy="366288"/>
            </a:xfrm>
            <a:custGeom>
              <a:avLst/>
              <a:gdLst/>
              <a:ahLst/>
              <a:cxnLst/>
              <a:rect l="l" t="t" r="r" b="b"/>
              <a:pathLst>
                <a:path w="3132801" h="366288" extrusionOk="0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6">
              <a:extLst>
                <a:ext uri="{FF2B5EF4-FFF2-40B4-BE49-F238E27FC236}">
                  <a16:creationId xmlns:a16="http://schemas.microsoft.com/office/drawing/2014/main" id="{61969181-A4BC-B792-A6BC-38B56C4C531B}"/>
                </a:ext>
              </a:extLst>
            </p:cNvPr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6">
              <a:extLst>
                <a:ext uri="{FF2B5EF4-FFF2-40B4-BE49-F238E27FC236}">
                  <a16:creationId xmlns:a16="http://schemas.microsoft.com/office/drawing/2014/main" id="{9DEA5AF5-62DE-C91E-B857-0A0D95C1DA70}"/>
                </a:ext>
              </a:extLst>
            </p:cNvPr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16">
            <a:extLst>
              <a:ext uri="{FF2B5EF4-FFF2-40B4-BE49-F238E27FC236}">
                <a16:creationId xmlns:a16="http://schemas.microsoft.com/office/drawing/2014/main" id="{0060A102-4B74-23D1-47F9-582B66C38A2B}"/>
              </a:ext>
            </a:extLst>
          </p:cNvPr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lang="en-US" sz="1200" b="1" i="0" u="none" strike="noStrike" cap="non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16">
            <a:extLst>
              <a:ext uri="{FF2B5EF4-FFF2-40B4-BE49-F238E27FC236}">
                <a16:creationId xmlns:a16="http://schemas.microsoft.com/office/drawing/2014/main" id="{57D4C54D-4D01-9FFD-EBF5-044CCD2238E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6">
            <a:extLst>
              <a:ext uri="{FF2B5EF4-FFF2-40B4-BE49-F238E27FC236}">
                <a16:creationId xmlns:a16="http://schemas.microsoft.com/office/drawing/2014/main" id="{09CE7B41-EB78-3898-3149-34829FAC943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8" name="Picture 2" descr="31,583 Tree Cutting Illustrations - Free Download in SVG, PNG, EPS |  IconScout">
            <a:extLst>
              <a:ext uri="{FF2B5EF4-FFF2-40B4-BE49-F238E27FC236}">
                <a16:creationId xmlns:a16="http://schemas.microsoft.com/office/drawing/2014/main" id="{AF2C1AC5-B551-BB57-0691-71520D01F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8788" y="1285875"/>
            <a:ext cx="428625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1936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>
          <a:extLst>
            <a:ext uri="{FF2B5EF4-FFF2-40B4-BE49-F238E27FC236}">
              <a16:creationId xmlns:a16="http://schemas.microsoft.com/office/drawing/2014/main" id="{250F3F7F-ABE3-0723-D797-ADDD17901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>
            <a:extLst>
              <a:ext uri="{FF2B5EF4-FFF2-40B4-BE49-F238E27FC236}">
                <a16:creationId xmlns:a16="http://schemas.microsoft.com/office/drawing/2014/main" id="{76C23460-AF1D-0BE4-66E9-431AC354F8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1500" y="1414448"/>
            <a:ext cx="6105818" cy="52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ES" sz="2700" b="1" i="0" u="none" dirty="0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Modificar estilos CSS</a:t>
            </a:r>
            <a:br>
              <a:rPr lang="es-ES" sz="2000" dirty="0">
                <a:solidFill>
                  <a:srgbClr val="22627E"/>
                </a:solidFill>
              </a:rPr>
            </a:br>
            <a:br>
              <a:rPr lang="es-ES" sz="2000" dirty="0">
                <a:solidFill>
                  <a:srgbClr val="22627E"/>
                </a:solidFill>
              </a:rPr>
            </a:br>
            <a:endParaRPr lang="es-ES" sz="2000" dirty="0">
              <a:solidFill>
                <a:srgbClr val="22627E"/>
              </a:solidFill>
            </a:endParaRP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Podemos acceder a la propiedad “</a:t>
            </a:r>
            <a:r>
              <a:rPr lang="es-ES" sz="2000" dirty="0" err="1">
                <a:solidFill>
                  <a:srgbClr val="22627E"/>
                </a:solidFill>
              </a:rPr>
              <a:t>style</a:t>
            </a:r>
            <a:r>
              <a:rPr lang="es-ES" sz="2000" dirty="0">
                <a:solidFill>
                  <a:srgbClr val="22627E"/>
                </a:solidFill>
              </a:rPr>
              <a:t>” del nodo una vez seleccionado</a:t>
            </a: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Al ser un objeto podemos modificar todos los valores de sus propiedades</a:t>
            </a: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Para manipular clases enteras, usaremos </a:t>
            </a:r>
            <a:r>
              <a:rPr lang="es-ES" sz="2000" dirty="0" err="1">
                <a:solidFill>
                  <a:srgbClr val="22627E"/>
                </a:solidFill>
              </a:rPr>
              <a:t>classList</a:t>
            </a:r>
            <a:endParaRPr lang="es-ES" sz="2000" dirty="0">
              <a:solidFill>
                <a:srgbClr val="22627E"/>
              </a:solidFill>
            </a:endParaRPr>
          </a:p>
          <a:p>
            <a:pPr marL="228600" indent="-215900">
              <a:buClr>
                <a:srgbClr val="22627E"/>
              </a:buClr>
              <a:buSzPts val="2000"/>
            </a:pPr>
            <a:r>
              <a:rPr lang="es-ES" sz="2000" dirty="0">
                <a:solidFill>
                  <a:srgbClr val="22627E"/>
                </a:solidFill>
              </a:rPr>
              <a:t>Combinando ambos, podemos hacer cambios dinámicos</a:t>
            </a:r>
          </a:p>
          <a:p>
            <a:pPr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2200" dirty="0">
              <a:solidFill>
                <a:srgbClr val="22627E"/>
              </a:solidFill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endParaRPr dirty="0"/>
          </a:p>
        </p:txBody>
      </p:sp>
      <p:sp>
        <p:nvSpPr>
          <p:cNvPr id="124" name="Google Shape;124;p16">
            <a:extLst>
              <a:ext uri="{FF2B5EF4-FFF2-40B4-BE49-F238E27FC236}">
                <a16:creationId xmlns:a16="http://schemas.microsoft.com/office/drawing/2014/main" id="{ED13D8C6-6580-57F7-2916-0EEB0C040D20}"/>
              </a:ext>
            </a:extLst>
          </p:cNvPr>
          <p:cNvSpPr txBox="1"/>
          <p:nvPr/>
        </p:nvSpPr>
        <p:spPr>
          <a:xfrm>
            <a:off x="0" y="307975"/>
            <a:ext cx="121920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lang="en-US" sz="2700" b="1" i="0" u="none" strike="noStrike" cap="none" dirty="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El DOM</a:t>
            </a:r>
            <a:endParaRPr sz="27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p16">
            <a:extLst>
              <a:ext uri="{FF2B5EF4-FFF2-40B4-BE49-F238E27FC236}">
                <a16:creationId xmlns:a16="http://schemas.microsoft.com/office/drawing/2014/main" id="{2B53EA04-162F-E4D8-BCD3-546639F928A0}"/>
              </a:ext>
            </a:extLst>
          </p:cNvPr>
          <p:cNvGrpSpPr/>
          <p:nvPr/>
        </p:nvGrpSpPr>
        <p:grpSpPr>
          <a:xfrm>
            <a:off x="9393242" y="6129641"/>
            <a:ext cx="2471796" cy="338159"/>
            <a:chOff x="270050" y="6325600"/>
            <a:chExt cx="3464325" cy="453600"/>
          </a:xfrm>
        </p:grpSpPr>
        <p:sp>
          <p:nvSpPr>
            <p:cNvPr id="126" name="Google Shape;126;p16">
              <a:extLst>
                <a:ext uri="{FF2B5EF4-FFF2-40B4-BE49-F238E27FC236}">
                  <a16:creationId xmlns:a16="http://schemas.microsoft.com/office/drawing/2014/main" id="{DD935185-28F1-6ADA-3F19-174C08C23E03}"/>
                </a:ext>
              </a:extLst>
            </p:cNvPr>
            <p:cNvSpPr/>
            <p:nvPr/>
          </p:nvSpPr>
          <p:spPr>
            <a:xfrm>
              <a:off x="270050" y="6325600"/>
              <a:ext cx="3250725" cy="453600"/>
            </a:xfrm>
            <a:custGeom>
              <a:avLst/>
              <a:gdLst/>
              <a:ahLst/>
              <a:cxnLst/>
              <a:rect l="l" t="t" r="r" b="b"/>
              <a:pathLst>
                <a:path w="3250725" h="453600" extrusionOk="0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298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6">
              <a:extLst>
                <a:ext uri="{FF2B5EF4-FFF2-40B4-BE49-F238E27FC236}">
                  <a16:creationId xmlns:a16="http://schemas.microsoft.com/office/drawing/2014/main" id="{BE1E97E7-7650-3B68-792D-E769A825817F}"/>
                </a:ext>
              </a:extLst>
            </p:cNvPr>
            <p:cNvSpPr/>
            <p:nvPr/>
          </p:nvSpPr>
          <p:spPr>
            <a:xfrm>
              <a:off x="339024" y="6366061"/>
              <a:ext cx="3132801" cy="366288"/>
            </a:xfrm>
            <a:custGeom>
              <a:avLst/>
              <a:gdLst/>
              <a:ahLst/>
              <a:cxnLst/>
              <a:rect l="l" t="t" r="r" b="b"/>
              <a:pathLst>
                <a:path w="3132801" h="366288" extrusionOk="0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6">
              <a:extLst>
                <a:ext uri="{FF2B5EF4-FFF2-40B4-BE49-F238E27FC236}">
                  <a16:creationId xmlns:a16="http://schemas.microsoft.com/office/drawing/2014/main" id="{646EA410-D4E7-5173-F739-797FEEBF44DF}"/>
                </a:ext>
              </a:extLst>
            </p:cNvPr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6">
              <a:extLst>
                <a:ext uri="{FF2B5EF4-FFF2-40B4-BE49-F238E27FC236}">
                  <a16:creationId xmlns:a16="http://schemas.microsoft.com/office/drawing/2014/main" id="{F17760C7-C26D-36EA-2B66-A68584C7B6BE}"/>
                </a:ext>
              </a:extLst>
            </p:cNvPr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w="9525" cap="flat" cmpd="sng">
              <a:solidFill>
                <a:srgbClr val="3298B3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16">
            <a:extLst>
              <a:ext uri="{FF2B5EF4-FFF2-40B4-BE49-F238E27FC236}">
                <a16:creationId xmlns:a16="http://schemas.microsoft.com/office/drawing/2014/main" id="{A4804D84-AF1D-3864-732B-8A9A2BD0C38D}"/>
              </a:ext>
            </a:extLst>
          </p:cNvPr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lang="en-US" sz="1200" b="1" i="0" u="none" strike="noStrike" cap="non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16">
            <a:extLst>
              <a:ext uri="{FF2B5EF4-FFF2-40B4-BE49-F238E27FC236}">
                <a16:creationId xmlns:a16="http://schemas.microsoft.com/office/drawing/2014/main" id="{5F843496-0A53-748B-52C0-B6754FB3CE7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6">
            <a:extLst>
              <a:ext uri="{FF2B5EF4-FFF2-40B4-BE49-F238E27FC236}">
                <a16:creationId xmlns:a16="http://schemas.microsoft.com/office/drawing/2014/main" id="{BA474916-3293-2153-15C2-79AE0431653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156825" y="417501"/>
            <a:ext cx="1748347" cy="4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Icono&#10;&#10;Descripción generada automáticamente">
            <a:extLst>
              <a:ext uri="{FF2B5EF4-FFF2-40B4-BE49-F238E27FC236}">
                <a16:creationId xmlns:a16="http://schemas.microsoft.com/office/drawing/2014/main" id="{9DB2114E-24B0-CED5-572B-45CC691488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0214" y="1676098"/>
            <a:ext cx="3827929" cy="382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8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15B"/>
        </a:solidFill>
        <a:effectLst/>
      </p:bgPr>
    </p:bg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33"/>
          <p:cNvGrpSpPr/>
          <p:nvPr/>
        </p:nvGrpSpPr>
        <p:grpSpPr>
          <a:xfrm>
            <a:off x="4849767" y="6163521"/>
            <a:ext cx="2355741" cy="307994"/>
            <a:chOff x="270050" y="6325600"/>
            <a:chExt cx="3464325" cy="453600"/>
          </a:xfrm>
        </p:grpSpPr>
        <p:sp>
          <p:nvSpPr>
            <p:cNvPr id="352" name="Google Shape;352;p33"/>
            <p:cNvSpPr/>
            <p:nvPr/>
          </p:nvSpPr>
          <p:spPr>
            <a:xfrm>
              <a:off x="270050" y="6325600"/>
              <a:ext cx="3249556" cy="453600"/>
            </a:xfrm>
            <a:custGeom>
              <a:avLst/>
              <a:gdLst/>
              <a:ahLst/>
              <a:cxnLst/>
              <a:rect l="l" t="t" r="r" b="b"/>
              <a:pathLst>
                <a:path w="3249556" h="453600" extrusionOk="0">
                  <a:moveTo>
                    <a:pt x="226800" y="0"/>
                  </a:moveTo>
                  <a:lnTo>
                    <a:pt x="3022756" y="0"/>
                  </a:lnTo>
                  <a:cubicBezTo>
                    <a:pt x="3148014" y="0"/>
                    <a:pt x="3249556" y="101542"/>
                    <a:pt x="3249556" y="226800"/>
                  </a:cubicBezTo>
                  <a:lnTo>
                    <a:pt x="3249556" y="226800"/>
                  </a:lnTo>
                  <a:cubicBezTo>
                    <a:pt x="3249556" y="352058"/>
                    <a:pt x="3148014" y="453600"/>
                    <a:pt x="3022756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2175" tIns="62175" rIns="62175" bIns="621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340084" y="6367687"/>
              <a:ext cx="3132833" cy="364751"/>
            </a:xfrm>
            <a:custGeom>
              <a:avLst/>
              <a:gdLst/>
              <a:ahLst/>
              <a:cxnLst/>
              <a:rect l="l" t="t" r="r" b="b"/>
              <a:pathLst>
                <a:path w="3132833" h="364751" extrusionOk="0">
                  <a:moveTo>
                    <a:pt x="182376" y="0"/>
                  </a:moveTo>
                  <a:lnTo>
                    <a:pt x="2950458" y="0"/>
                  </a:lnTo>
                  <a:cubicBezTo>
                    <a:pt x="3051181" y="0"/>
                    <a:pt x="3132834" y="81653"/>
                    <a:pt x="3132834" y="182376"/>
                  </a:cubicBezTo>
                  <a:lnTo>
                    <a:pt x="3132833" y="182376"/>
                  </a:lnTo>
                  <a:cubicBezTo>
                    <a:pt x="3132833" y="283099"/>
                    <a:pt x="3051180" y="364752"/>
                    <a:pt x="2950457" y="364752"/>
                  </a:cubicBezTo>
                  <a:lnTo>
                    <a:pt x="182376" y="364751"/>
                  </a:lnTo>
                  <a:cubicBezTo>
                    <a:pt x="81653" y="364751"/>
                    <a:pt x="0" y="283098"/>
                    <a:pt x="0" y="182375"/>
                  </a:cubicBezTo>
                  <a:lnTo>
                    <a:pt x="0" y="182376"/>
                  </a:lnTo>
                  <a:cubicBezTo>
                    <a:pt x="0" y="81653"/>
                    <a:pt x="81653" y="0"/>
                    <a:pt x="1823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2175" tIns="62175" rIns="62175" bIns="621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2175" tIns="62175" rIns="62175" bIns="621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>
              <a:noFill/>
            </a:ln>
          </p:spPr>
          <p:txBody>
            <a:bodyPr spcFirstLastPara="1" wrap="square" lIns="62175" tIns="62175" rIns="62175" bIns="621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6" name="Google Shape;356;p33"/>
          <p:cNvSpPr txBox="1"/>
          <p:nvPr/>
        </p:nvSpPr>
        <p:spPr>
          <a:xfrm>
            <a:off x="4978462" y="6205287"/>
            <a:ext cx="1993800" cy="2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175" tIns="62175" rIns="62175" bIns="621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lang="en-US" sz="1200" b="1" i="0" u="none" strike="noStrike" cap="non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7" name="Google Shape;357;p33"/>
          <p:cNvGrpSpPr/>
          <p:nvPr/>
        </p:nvGrpSpPr>
        <p:grpSpPr>
          <a:xfrm>
            <a:off x="1271525" y="344550"/>
            <a:ext cx="9648724" cy="5666576"/>
            <a:chOff x="3401941" y="1476236"/>
            <a:chExt cx="5331965" cy="3329559"/>
          </a:xfrm>
        </p:grpSpPr>
        <p:pic>
          <p:nvPicPr>
            <p:cNvPr id="358" name="Google Shape;358;p33"/>
            <p:cNvPicPr preferRelativeResize="0"/>
            <p:nvPr/>
          </p:nvPicPr>
          <p:blipFill rotWithShape="1">
            <a:blip r:embed="rId3">
              <a:alphaModFix/>
            </a:blip>
            <a:srcRect b="-2070"/>
            <a:stretch/>
          </p:blipFill>
          <p:spPr>
            <a:xfrm>
              <a:off x="3401941" y="1476236"/>
              <a:ext cx="5331965" cy="33295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9" name="Google Shape;359;p33"/>
            <p:cNvSpPr txBox="1"/>
            <p:nvPr/>
          </p:nvSpPr>
          <p:spPr>
            <a:xfrm>
              <a:off x="4011633" y="2253263"/>
              <a:ext cx="769354" cy="2415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2175" tIns="62175" rIns="62175" bIns="621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AFFFE"/>
                </a:buClr>
                <a:buSzPts val="1300"/>
                <a:buFont typeface="Roboto"/>
                <a:buNone/>
              </a:pPr>
              <a:r>
                <a:rPr lang="en-US" sz="1300" b="1" i="0" u="none" strike="noStrike" cap="none">
                  <a:solidFill>
                    <a:srgbClr val="FAFFFE"/>
                  </a:solidFill>
                  <a:latin typeface="Roboto"/>
                  <a:ea typeface="Roboto"/>
                  <a:cs typeface="Roboto"/>
                  <a:sym typeface="Roboto"/>
                </a:rPr>
                <a:t>USA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0" name="Google Shape;360;p33"/>
            <p:cNvCxnSpPr/>
            <p:nvPr/>
          </p:nvCxnSpPr>
          <p:spPr>
            <a:xfrm rot="10800000">
              <a:off x="6366435" y="2308445"/>
              <a:ext cx="3957" cy="0"/>
            </a:xfrm>
            <a:prstGeom prst="straightConnector1">
              <a:avLst/>
            </a:prstGeom>
            <a:noFill/>
            <a:ln w="9525" cap="flat" cmpd="sng">
              <a:solidFill>
                <a:srgbClr val="6ACBB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361" name="Google Shape;361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72262" y="6237862"/>
            <a:ext cx="174625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3"/>
          <p:cNvSpPr/>
          <p:nvPr/>
        </p:nvSpPr>
        <p:spPr>
          <a:xfrm>
            <a:off x="6425707" y="2234708"/>
            <a:ext cx="132600" cy="12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3" name="Google Shape;363;p33"/>
          <p:cNvSpPr/>
          <p:nvPr/>
        </p:nvSpPr>
        <p:spPr>
          <a:xfrm>
            <a:off x="3549490" y="371961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33"/>
          <p:cNvSpPr/>
          <p:nvPr/>
        </p:nvSpPr>
        <p:spPr>
          <a:xfrm>
            <a:off x="2737614" y="256484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5" name="Google Shape;365;p33"/>
          <p:cNvSpPr/>
          <p:nvPr/>
        </p:nvSpPr>
        <p:spPr>
          <a:xfrm>
            <a:off x="9632935" y="467684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33"/>
          <p:cNvSpPr/>
          <p:nvPr/>
        </p:nvSpPr>
        <p:spPr>
          <a:xfrm>
            <a:off x="3767137" y="572548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7" name="Google Shape;367;p33"/>
          <p:cNvSpPr/>
          <p:nvPr/>
        </p:nvSpPr>
        <p:spPr>
          <a:xfrm>
            <a:off x="4570721" y="4224037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33"/>
          <p:cNvSpPr/>
          <p:nvPr/>
        </p:nvSpPr>
        <p:spPr>
          <a:xfrm>
            <a:off x="2846437" y="2523933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33"/>
          <p:cNvSpPr/>
          <p:nvPr/>
        </p:nvSpPr>
        <p:spPr>
          <a:xfrm>
            <a:off x="3549490" y="3777787"/>
            <a:ext cx="126600" cy="14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33"/>
          <p:cNvSpPr/>
          <p:nvPr/>
        </p:nvSpPr>
        <p:spPr>
          <a:xfrm>
            <a:off x="3911416" y="3748699"/>
            <a:ext cx="126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1" name="Google Shape;371;p33"/>
          <p:cNvSpPr/>
          <p:nvPr/>
        </p:nvSpPr>
        <p:spPr>
          <a:xfrm>
            <a:off x="4504411" y="4162975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33"/>
          <p:cNvSpPr/>
          <p:nvPr/>
        </p:nvSpPr>
        <p:spPr>
          <a:xfrm>
            <a:off x="4656811" y="4315375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3" name="Google Shape;373;p33"/>
          <p:cNvSpPr/>
          <p:nvPr/>
        </p:nvSpPr>
        <p:spPr>
          <a:xfrm>
            <a:off x="3960441" y="5640192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33"/>
          <p:cNvSpPr/>
          <p:nvPr/>
        </p:nvSpPr>
        <p:spPr>
          <a:xfrm>
            <a:off x="6122576" y="2503780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33"/>
          <p:cNvSpPr/>
          <p:nvPr/>
        </p:nvSpPr>
        <p:spPr>
          <a:xfrm>
            <a:off x="6290459" y="2503780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33"/>
          <p:cNvSpPr/>
          <p:nvPr/>
        </p:nvSpPr>
        <p:spPr>
          <a:xfrm>
            <a:off x="10197650" y="4719172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7" name="Google Shape;377;p33"/>
          <p:cNvSpPr/>
          <p:nvPr/>
        </p:nvSpPr>
        <p:spPr>
          <a:xfrm>
            <a:off x="9566625" y="4780234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33"/>
          <p:cNvSpPr/>
          <p:nvPr/>
        </p:nvSpPr>
        <p:spPr>
          <a:xfrm>
            <a:off x="3209426" y="2951834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9" name="Google Shape;379;p33"/>
          <p:cNvSpPr/>
          <p:nvPr/>
        </p:nvSpPr>
        <p:spPr>
          <a:xfrm>
            <a:off x="3521260" y="3128249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0" name="Google Shape;380;p33"/>
          <p:cNvSpPr/>
          <p:nvPr/>
        </p:nvSpPr>
        <p:spPr>
          <a:xfrm>
            <a:off x="5697983" y="2564842"/>
            <a:ext cx="282600" cy="266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1" name="Google Shape;381;p33"/>
          <p:cNvSpPr/>
          <p:nvPr/>
        </p:nvSpPr>
        <p:spPr>
          <a:xfrm>
            <a:off x="5631673" y="2624381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33"/>
          <p:cNvSpPr/>
          <p:nvPr/>
        </p:nvSpPr>
        <p:spPr>
          <a:xfrm>
            <a:off x="5726212" y="2668234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33"/>
          <p:cNvSpPr/>
          <p:nvPr/>
        </p:nvSpPr>
        <p:spPr>
          <a:xfrm>
            <a:off x="5684751" y="2761787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4" name="Google Shape;384;p33"/>
          <p:cNvSpPr/>
          <p:nvPr/>
        </p:nvSpPr>
        <p:spPr>
          <a:xfrm>
            <a:off x="5833737" y="2761787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5" name="Google Shape;385;p33"/>
          <p:cNvSpPr/>
          <p:nvPr/>
        </p:nvSpPr>
        <p:spPr>
          <a:xfrm>
            <a:off x="3526412" y="4285099"/>
            <a:ext cx="126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6" name="Google Shape;386;p33"/>
          <p:cNvSpPr/>
          <p:nvPr/>
        </p:nvSpPr>
        <p:spPr>
          <a:xfrm>
            <a:off x="3933605" y="4468455"/>
            <a:ext cx="126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7" name="Google Shape;387;p33"/>
          <p:cNvSpPr/>
          <p:nvPr/>
        </p:nvSpPr>
        <p:spPr>
          <a:xfrm>
            <a:off x="3209426" y="3597488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8" name="Google Shape;388;p33"/>
          <p:cNvSpPr/>
          <p:nvPr/>
        </p:nvSpPr>
        <p:spPr>
          <a:xfrm>
            <a:off x="2647451" y="3200399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33"/>
          <p:cNvSpPr/>
          <p:nvPr/>
        </p:nvSpPr>
        <p:spPr>
          <a:xfrm>
            <a:off x="2933965" y="3327733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0" name="Google Shape;390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805850" y="5350400"/>
            <a:ext cx="2424023" cy="658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3">
      <a:dk1>
        <a:srgbClr val="01415B"/>
      </a:dk1>
      <a:lt1>
        <a:srgbClr val="FFFFFF"/>
      </a:lt1>
      <a:dk2>
        <a:srgbClr val="3298B3"/>
      </a:dk2>
      <a:lt2>
        <a:srgbClr val="D3DFE1"/>
      </a:lt2>
      <a:accent1>
        <a:srgbClr val="01415B"/>
      </a:accent1>
      <a:accent2>
        <a:srgbClr val="3298B3"/>
      </a:accent2>
      <a:accent3>
        <a:srgbClr val="6ACBB8"/>
      </a:accent3>
      <a:accent4>
        <a:srgbClr val="D3DFE1"/>
      </a:accent4>
      <a:accent5>
        <a:srgbClr val="FAFFFF"/>
      </a:accent5>
      <a:accent6>
        <a:srgbClr val="FAFFFF"/>
      </a:accent6>
      <a:hlink>
        <a:srgbClr val="6ACBB8"/>
      </a:hlink>
      <a:folHlink>
        <a:srgbClr val="D3DF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256</Words>
  <Application>Microsoft Office PowerPoint</Application>
  <PresentationFormat>Panorámica</PresentationFormat>
  <Paragraphs>47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Courier New</vt:lpstr>
      <vt:lpstr>Arial</vt:lpstr>
      <vt:lpstr>Calibri</vt:lpstr>
      <vt:lpstr>Roboto</vt:lpstr>
      <vt:lpstr>Tema de Office</vt:lpstr>
      <vt:lpstr>Presentación de PowerPoint</vt:lpstr>
      <vt:lpstr>Contenidos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Rafa Puerta</dc:creator>
  <cp:lastModifiedBy>Rafa Puerta</cp:lastModifiedBy>
  <cp:revision>1</cp:revision>
  <dcterms:modified xsi:type="dcterms:W3CDTF">2025-01-20T16:51:16Z</dcterms:modified>
</cp:coreProperties>
</file>